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4.svg" ContentType="image/svg+xml"/>
  <Override PartName="/ppt/media/image18.svg" ContentType="image/svg+xml"/>
  <Override PartName="/ppt/media/image22.svg" ContentType="image/svg+xml"/>
  <Override PartName="/ppt/media/image25.svg" ContentType="image/svg+xml"/>
  <Override PartName="/ppt/media/image28.svg" ContentType="image/svg+xml"/>
  <Override PartName="/ppt/media/image32.svg" ContentType="image/svg+xml"/>
  <Override PartName="/ppt/media/image35.svg" ContentType="image/svg+xml"/>
  <Override PartName="/ppt/media/image38.svg" ContentType="image/svg+xml"/>
  <Override PartName="/ppt/media/image41.svg" ContentType="image/svg+xml"/>
  <Override PartName="/ppt/media/image5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Kanit" pitchFamily="34" charset="0"/>
      <p:bold r:id="rId17"/>
    </p:embeddedFont>
    <p:embeddedFont>
      <p:font typeface="Kanit" pitchFamily="34" charset="-122"/>
      <p:bold r:id="rId18"/>
    </p:embeddedFont>
    <p:embeddedFont>
      <p:font typeface="Kanit" pitchFamily="34" charset="-120"/>
      <p:bold r:id="rId19"/>
    </p:embeddedFont>
    <p:embeddedFont>
      <p:font typeface="Martel Sans Light" panose="00000500000000000000" pitchFamily="34" charset="0"/>
      <p:regular r:id="rId20"/>
    </p:embeddedFont>
    <p:embeddedFont>
      <p:font typeface="Martel Sans Light" panose="00000500000000000000" pitchFamily="34" charset="-122"/>
      <p:regular r:id="rId21"/>
    </p:embeddedFont>
    <p:embeddedFont>
      <p:font typeface="Martel Sans Light" panose="00000500000000000000" pitchFamily="34" charset="-120"/>
      <p:regular r:id="rId22"/>
    </p:embeddedFont>
    <p:embeddedFont>
      <p:font typeface="Consolas" panose="020B0609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34" charset="-122"/>
      <p:regular r:id="rId27"/>
    </p:embeddedFont>
    <p:embeddedFont>
      <p:font typeface="Consolas" panose="020B0609020204030204" pitchFamily="34" charset="-120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16.fntdata"/><Relationship Id="rId31" Type="http://schemas.openxmlformats.org/officeDocument/2006/relationships/font" Target="fonts/font15.fntdata"/><Relationship Id="rId30" Type="http://schemas.openxmlformats.org/officeDocument/2006/relationships/font" Target="fonts/font14.fntdata"/><Relationship Id="rId3" Type="http://schemas.openxmlformats.org/officeDocument/2006/relationships/slide" Target="slides/slide1.xml"/><Relationship Id="rId29" Type="http://schemas.openxmlformats.org/officeDocument/2006/relationships/font" Target="fonts/font13.fntdata"/><Relationship Id="rId28" Type="http://schemas.openxmlformats.org/officeDocument/2006/relationships/font" Target="fonts/font12.fntdata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sv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14.sv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sv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sv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9.xml"/><Relationship Id="rId12" Type="http://schemas.openxmlformats.org/officeDocument/2006/relationships/image" Target="../media/image41.svg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99636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Secure Password Generator (CLI)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303395"/>
            <a:ext cx="7468553" cy="11265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 Cryptographically-Secure Python Command-Line Tool</a:t>
            </a:r>
            <a:endParaRPr lang="en-US" sz="3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440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218617"/>
            <a:ext cx="4224338" cy="528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Installation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837724" y="4015859"/>
            <a:ext cx="12954952" cy="287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Getting started with the Secure Password Generator is quick and straightforward, allowing you to begin generating strong passwords in minutes.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522946"/>
            <a:ext cx="2613660" cy="6324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7724" y="5339358"/>
            <a:ext cx="179427" cy="224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5621417"/>
            <a:ext cx="4198620" cy="228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7724" y="5756791"/>
            <a:ext cx="2112169" cy="263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Clone the Repository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837724" y="6128385"/>
            <a:ext cx="4198620" cy="5743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Clone the project repository from GitHub to your local machine.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837724" y="6810375"/>
            <a:ext cx="4198620" cy="3100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git clone [repository-url]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5215771" y="5339358"/>
            <a:ext cx="179427" cy="224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771" y="5621417"/>
            <a:ext cx="4198739" cy="228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215771" y="5756791"/>
            <a:ext cx="2716411" cy="263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Navigate to Project Directory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5215771" y="6128385"/>
            <a:ext cx="4198739" cy="5743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Change your current directory to the newly cloned project folder.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5215771" y="6810375"/>
            <a:ext cx="4198739" cy="3100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cd secure-password-generator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9593937" y="5339358"/>
            <a:ext cx="179427" cy="224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4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937" y="5621417"/>
            <a:ext cx="4198739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9593937" y="5756791"/>
            <a:ext cx="2112169" cy="263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Run the Tool</a:t>
            </a:r>
            <a:endParaRPr lang="en-US" sz="1650" dirty="0"/>
          </a:p>
        </p:txBody>
      </p:sp>
      <p:sp>
        <p:nvSpPr>
          <p:cNvPr id="19" name="Text 12"/>
          <p:cNvSpPr/>
          <p:nvPr/>
        </p:nvSpPr>
        <p:spPr>
          <a:xfrm>
            <a:off x="9593937" y="6128385"/>
            <a:ext cx="4198739" cy="5743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Execute the Python script directly from your terminal.</a:t>
            </a:r>
            <a:endParaRPr lang="en-US" sz="1400" dirty="0"/>
          </a:p>
        </p:txBody>
      </p:sp>
      <p:sp>
        <p:nvSpPr>
          <p:cNvPr id="20" name="Text 13"/>
          <p:cNvSpPr/>
          <p:nvPr/>
        </p:nvSpPr>
        <p:spPr>
          <a:xfrm>
            <a:off x="9593937" y="6810375"/>
            <a:ext cx="4198739" cy="3100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python passwordgen.py --help</a:t>
            </a:r>
            <a:endParaRPr lang="en-US" sz="1400" dirty="0"/>
          </a:p>
        </p:txBody>
      </p:sp>
      <p:sp>
        <p:nvSpPr>
          <p:cNvPr id="21" name="Rectangles 20"/>
          <p:cNvSpPr/>
          <p:nvPr/>
        </p:nvSpPr>
        <p:spPr>
          <a:xfrm>
            <a:off x="12344400" y="7790180"/>
            <a:ext cx="2155825" cy="370840"/>
          </a:xfrm>
          <a:prstGeom prst="rect">
            <a:avLst/>
          </a:prstGeom>
          <a:solidFill>
            <a:srgbClr val="100C35"/>
          </a:solidFill>
          <a:ln>
            <a:solidFill>
              <a:srgbClr val="100C3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84283"/>
            <a:ext cx="3661053" cy="457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Overview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837724" y="2652951"/>
            <a:ext cx="6399728" cy="1783675"/>
          </a:xfrm>
          <a:prstGeom prst="roundRect">
            <a:avLst>
              <a:gd name="adj" fmla="val 1309"/>
            </a:avLst>
          </a:prstGeom>
          <a:solidFill>
            <a:srgbClr val="2F2B54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219" y="2808446"/>
            <a:ext cx="466725" cy="46672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569" y="2936677"/>
            <a:ext cx="210026" cy="2100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3219" y="3430667"/>
            <a:ext cx="1870353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Python-Based CLI Tool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993219" y="3752731"/>
            <a:ext cx="6088737" cy="248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Leverages Python for cross-platform compatibility and ease of development.</a:t>
            </a:r>
            <a:endParaRPr lang="en-US" sz="1200" dirty="0"/>
          </a:p>
        </p:txBody>
      </p:sp>
      <p:sp>
        <p:nvSpPr>
          <p:cNvPr id="8" name="Shape 4"/>
          <p:cNvSpPr/>
          <p:nvPr/>
        </p:nvSpPr>
        <p:spPr>
          <a:xfrm>
            <a:off x="7392948" y="2652951"/>
            <a:ext cx="6399728" cy="1783675"/>
          </a:xfrm>
          <a:prstGeom prst="roundRect">
            <a:avLst>
              <a:gd name="adj" fmla="val 1309"/>
            </a:avLst>
          </a:prstGeom>
          <a:solidFill>
            <a:srgbClr val="2F2B54"/>
          </a:solidFill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443" y="2808446"/>
            <a:ext cx="466725" cy="46672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6793" y="2936677"/>
            <a:ext cx="210026" cy="2100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8443" y="3430667"/>
            <a:ext cx="1884045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Cryptographic Security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7548443" y="3752731"/>
            <a:ext cx="6088737" cy="5283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Utilizes Python's </a:t>
            </a:r>
            <a:r>
              <a:rPr lang="en-US" sz="120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secrets</a:t>
            </a: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 module for generating cryptographically strong random numbers.</a:t>
            </a:r>
            <a:endParaRPr lang="en-US" sz="1200" dirty="0"/>
          </a:p>
        </p:txBody>
      </p:sp>
      <p:sp>
        <p:nvSpPr>
          <p:cNvPr id="13" name="Shape 7"/>
          <p:cNvSpPr/>
          <p:nvPr/>
        </p:nvSpPr>
        <p:spPr>
          <a:xfrm>
            <a:off x="837724" y="4592122"/>
            <a:ext cx="6399728" cy="1753195"/>
          </a:xfrm>
          <a:prstGeom prst="roundRect">
            <a:avLst>
              <a:gd name="adj" fmla="val 1331"/>
            </a:avLst>
          </a:prstGeom>
          <a:solidFill>
            <a:srgbClr val="2F2B54"/>
          </a:solidFill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219" y="4747617"/>
            <a:ext cx="466725" cy="46672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1569" y="4875848"/>
            <a:ext cx="210026" cy="21002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93219" y="5369838"/>
            <a:ext cx="2397919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Cross-Platform Compatibility</a:t>
            </a:r>
            <a:endParaRPr lang="en-US" sz="1400" dirty="0"/>
          </a:p>
        </p:txBody>
      </p:sp>
      <p:sp>
        <p:nvSpPr>
          <p:cNvPr id="17" name="Text 9"/>
          <p:cNvSpPr/>
          <p:nvPr/>
        </p:nvSpPr>
        <p:spPr>
          <a:xfrm>
            <a:off x="993219" y="5691902"/>
            <a:ext cx="6088737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Functions across Linux, macOS, and Windows terminals, providing broad accessibility.</a:t>
            </a:r>
            <a:endParaRPr lang="en-US" sz="1200" dirty="0"/>
          </a:p>
        </p:txBody>
      </p:sp>
      <p:sp>
        <p:nvSpPr>
          <p:cNvPr id="18" name="Shape 10"/>
          <p:cNvSpPr/>
          <p:nvPr/>
        </p:nvSpPr>
        <p:spPr>
          <a:xfrm>
            <a:off x="7392948" y="4592122"/>
            <a:ext cx="6399728" cy="1753195"/>
          </a:xfrm>
          <a:prstGeom prst="roundRect">
            <a:avLst>
              <a:gd name="adj" fmla="val 1331"/>
            </a:avLst>
          </a:prstGeom>
          <a:solidFill>
            <a:srgbClr val="2F2B54"/>
          </a:solidFill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8443" y="4747617"/>
            <a:ext cx="466725" cy="466725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6793" y="4875848"/>
            <a:ext cx="210026" cy="210026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548443" y="5369838"/>
            <a:ext cx="2284214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Zero External Dependencies</a:t>
            </a:r>
            <a:endParaRPr lang="en-US" sz="1400" dirty="0"/>
          </a:p>
        </p:txBody>
      </p:sp>
      <p:sp>
        <p:nvSpPr>
          <p:cNvPr id="22" name="Text 12"/>
          <p:cNvSpPr/>
          <p:nvPr/>
        </p:nvSpPr>
        <p:spPr>
          <a:xfrm>
            <a:off x="7548443" y="5691902"/>
            <a:ext cx="6088737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Operates independently, requiring no additional libraries for installation and execution.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705" y="392549"/>
            <a:ext cx="3359587" cy="4199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Why It's Needed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05" y="1187172"/>
            <a:ext cx="6641306" cy="44274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99705" y="5775246"/>
            <a:ext cx="2908221" cy="2099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Weak Passwords Lead to Security Risks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99705" y="6127909"/>
            <a:ext cx="6641306" cy="4567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Weak passwords cause compromised accounts and data breaches. Robust password generation is essential.</a:t>
            </a:r>
            <a:endParaRPr lang="en-US" sz="1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008" y="1187172"/>
            <a:ext cx="6641306" cy="61015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7008" y="7449383"/>
            <a:ext cx="4524137" cy="2099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Users Often Reuse or Manually Create Predictable Passwords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7497008" y="7802047"/>
            <a:ext cx="6641306" cy="4567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Users often reuse or create predictable passwords for convenience. This dramatically increases vulnerability.</a:t>
            </a:r>
            <a:endParaRPr lang="en-US" sz="11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283" y="8552259"/>
            <a:ext cx="214074" cy="21407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3692" y="8547854"/>
            <a:ext cx="4184333" cy="2099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 CLI Tool Allows Fast Generation Directly from Terminal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963692" y="8843367"/>
            <a:ext cx="6262211" cy="4567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Provides immediate, on-demand password creation without leaving the command-line environment.</a:t>
            </a:r>
            <a:endParaRPr lang="en-US" sz="11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7956" y="8552259"/>
            <a:ext cx="214074" cy="21407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868364" y="8547854"/>
            <a:ext cx="4490442" cy="2099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Useful for Developers, Sysadmins, Security-Conscious Users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7868364" y="8843367"/>
            <a:ext cx="6262330" cy="2283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Tailored for technical users who prioritize security and efficiency in their workflows.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34070"/>
            <a:ext cx="7258526" cy="457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Features: Comprehensive Customization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837724" y="1902738"/>
            <a:ext cx="6399728" cy="1176695"/>
          </a:xfrm>
          <a:prstGeom prst="roundRect">
            <a:avLst>
              <a:gd name="adj" fmla="val 1983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6079" y="2081093"/>
            <a:ext cx="3309223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Fully Customizable Password Generation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1016079" y="2403158"/>
            <a:ext cx="6043017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Tailor password complexity and character sets precisely, including length and character inclusion.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7392948" y="1902738"/>
            <a:ext cx="6399728" cy="1176695"/>
          </a:xfrm>
          <a:prstGeom prst="roundRect">
            <a:avLst>
              <a:gd name="adj" fmla="val 1983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571303" y="2081093"/>
            <a:ext cx="3893582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Supports Lowercase, Uppercase, Digits, Symbols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571303" y="2403158"/>
            <a:ext cx="6043017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Choose from lowercase, uppercase, digits, and symbols to increase password strength.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837724" y="3234928"/>
            <a:ext cx="6399728" cy="1176695"/>
          </a:xfrm>
          <a:prstGeom prst="roundRect">
            <a:avLst>
              <a:gd name="adj" fmla="val 1983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16079" y="3413284"/>
            <a:ext cx="1830467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Custom Symbol Sets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1016079" y="3735348"/>
            <a:ext cx="6043017" cy="248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Define custom special characters for greater control over password composition.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7392948" y="3234928"/>
            <a:ext cx="6399728" cy="1176695"/>
          </a:xfrm>
          <a:prstGeom prst="roundRect">
            <a:avLst>
              <a:gd name="adj" fmla="val 1983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571303" y="3413284"/>
            <a:ext cx="4303871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Exclude Characters &amp; Remove Ambiguous Characters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571303" y="3735348"/>
            <a:ext cx="6043017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Exclude specific characters and remove ambiguous ones (e.g., O/0, I/l/1) for better readability.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837724" y="4586645"/>
            <a:ext cx="6399728" cy="1176695"/>
          </a:xfrm>
          <a:prstGeom prst="roundRect">
            <a:avLst>
              <a:gd name="adj" fmla="val 1983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16079" y="4765000"/>
            <a:ext cx="4288631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Enforce At Least One of Each Chosen Character Class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1016079" y="5087064"/>
            <a:ext cx="6043017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Guarantee passwords contain a mix of selected character types, meeting complex requirements.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7392948" y="4586645"/>
            <a:ext cx="6399728" cy="1176695"/>
          </a:xfrm>
          <a:prstGeom prst="roundRect">
            <a:avLst>
              <a:gd name="adj" fmla="val 1983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571303" y="4765000"/>
            <a:ext cx="2851428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No-Repeat Mode &amp; URL-Safe Mode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7571303" y="5087064"/>
            <a:ext cx="6043017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Generate passwords with no duplicate characters (no-repeat mode) or URL-friendly characters (URL-safe mode).</a:t>
            </a: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837724" y="5918835"/>
            <a:ext cx="6399728" cy="1176695"/>
          </a:xfrm>
          <a:prstGeom prst="roundRect">
            <a:avLst>
              <a:gd name="adj" fmla="val 1983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016079" y="6097191"/>
            <a:ext cx="2040850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Prefix and Suffix Support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1016079" y="6419255"/>
            <a:ext cx="6043017" cy="248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Add strings at the beginning or end of passwords for branding or identification.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7392948" y="5918835"/>
            <a:ext cx="6399728" cy="1176695"/>
          </a:xfrm>
          <a:prstGeom prst="roundRect">
            <a:avLst>
              <a:gd name="adj" fmla="val 1983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571303" y="6097191"/>
            <a:ext cx="2710815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Generate One or Many Passwords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7571303" y="6419255"/>
            <a:ext cx="6043017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Produce single passwords or batches of credentials with one command, ideal for bulk account creation.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38607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Security Features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421374"/>
            <a:ext cx="6357818" cy="2168962"/>
          </a:xfrm>
          <a:prstGeom prst="roundRect">
            <a:avLst>
              <a:gd name="adj" fmla="val 1655"/>
            </a:avLst>
          </a:prstGeom>
          <a:solidFill>
            <a:srgbClr val="2F2B54"/>
          </a:solidFill>
        </p:spPr>
      </p:sp>
      <p:sp>
        <p:nvSpPr>
          <p:cNvPr id="4" name="Text 2"/>
          <p:cNvSpPr/>
          <p:nvPr/>
        </p:nvSpPr>
        <p:spPr>
          <a:xfrm>
            <a:off x="1077039" y="2660690"/>
            <a:ext cx="5861804" cy="3595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Uses </a:t>
            </a:r>
            <a:r>
              <a:rPr lang="en-US" sz="220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secrets.choice()</a:t>
            </a: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and </a:t>
            </a:r>
            <a:r>
              <a:rPr lang="en-US" sz="220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secrets.randbelow()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163848"/>
            <a:ext cx="5879187" cy="11871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Employs Python's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secrets</a:t>
            </a: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 module for cryptographically secure random number generation.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2421374"/>
            <a:ext cx="6357818" cy="2168962"/>
          </a:xfrm>
          <a:prstGeom prst="roundRect">
            <a:avLst>
              <a:gd name="adj" fmla="val 1655"/>
            </a:avLst>
          </a:prstGeom>
          <a:solidFill>
            <a:srgbClr val="2F2B54"/>
          </a:solidFill>
        </p:spPr>
      </p:sp>
      <p:sp>
        <p:nvSpPr>
          <p:cNvPr id="7" name="Text 5"/>
          <p:cNvSpPr/>
          <p:nvPr/>
        </p:nvSpPr>
        <p:spPr>
          <a:xfrm>
            <a:off x="7674173" y="2660690"/>
            <a:ext cx="5230535" cy="3595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Avoids Python's Insecure </a:t>
            </a:r>
            <a:r>
              <a:rPr lang="en-US" sz="220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random</a:t>
            </a: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Module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74173" y="3163848"/>
            <a:ext cx="5879187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Avoids Python's `random` module, which is not suitable for cryptography.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829651"/>
            <a:ext cx="6357818" cy="2161342"/>
          </a:xfrm>
          <a:prstGeom prst="roundRect">
            <a:avLst>
              <a:gd name="adj" fmla="val 1661"/>
            </a:avLst>
          </a:prstGeom>
          <a:solidFill>
            <a:srgbClr val="2F2B54"/>
          </a:solidFill>
        </p:spPr>
      </p:sp>
      <p:sp>
        <p:nvSpPr>
          <p:cNvPr id="10" name="Text 8"/>
          <p:cNvSpPr/>
          <p:nvPr/>
        </p:nvSpPr>
        <p:spPr>
          <a:xfrm>
            <a:off x="1077039" y="5068967"/>
            <a:ext cx="3702129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Supports Entropy Calculation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7039" y="5564505"/>
            <a:ext cx="5879187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Measures password randomness and unpredictability. Allows users to assess password strength.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34858" y="4829651"/>
            <a:ext cx="6357818" cy="2161342"/>
          </a:xfrm>
          <a:prstGeom prst="roundRect">
            <a:avLst>
              <a:gd name="adj" fmla="val 1661"/>
            </a:avLst>
          </a:prstGeom>
          <a:solidFill>
            <a:srgbClr val="2F2B54"/>
          </a:solidFill>
        </p:spPr>
      </p:sp>
      <p:sp>
        <p:nvSpPr>
          <p:cNvPr id="13" name="Text 11"/>
          <p:cNvSpPr/>
          <p:nvPr/>
        </p:nvSpPr>
        <p:spPr>
          <a:xfrm>
            <a:off x="7674173" y="5068967"/>
            <a:ext cx="508301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Clipboard Integration for Secure Transfer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74173" y="5564505"/>
            <a:ext cx="5879187" cy="11871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Copies passwords to the system clipboard using native tools (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wl-copy</a:t>
            </a: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,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xclip</a:t>
            </a: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,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pbcopy</a:t>
            </a: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). Minimizes exposure and manual errors.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56830"/>
            <a:ext cx="7090886" cy="457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Output Formats: Adaptable and Convenient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3699986" y="4213503"/>
            <a:ext cx="1830467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Plain Text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837724" y="4535567"/>
            <a:ext cx="4692729" cy="248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Simple, unformatted output for quick viewing.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1563" y="3025497"/>
            <a:ext cx="2947154" cy="294715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7140" y="4382512"/>
            <a:ext cx="232767" cy="2327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22080" y="3356134"/>
            <a:ext cx="2782372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JSON (JavaScript Object Notation)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9022080" y="3678198"/>
            <a:ext cx="4770596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Structured data output, ideal for programmatic parsing and integration.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563" y="3025497"/>
            <a:ext cx="2947154" cy="294715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14476" y="3489186"/>
            <a:ext cx="232767" cy="2327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022080" y="5070872"/>
            <a:ext cx="2620566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CSV (Comma-Separated Values)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9022080" y="5392936"/>
            <a:ext cx="4770596" cy="248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Tabular data output, perfect for spreadsheets and databases.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563" y="3025497"/>
            <a:ext cx="2947154" cy="294715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4476" y="5275838"/>
            <a:ext cx="232767" cy="232767"/>
          </a:xfrm>
          <a:prstGeom prst="rect">
            <a:avLst/>
          </a:prstGeom>
        </p:spPr>
      </p:pic>
      <p:sp>
        <p:nvSpPr>
          <p:cNvPr id="19" name="Rectangles 18"/>
          <p:cNvSpPr/>
          <p:nvPr/>
        </p:nvSpPr>
        <p:spPr>
          <a:xfrm>
            <a:off x="12344400" y="7790180"/>
            <a:ext cx="2155825" cy="370840"/>
          </a:xfrm>
          <a:prstGeom prst="rect">
            <a:avLst/>
          </a:prstGeom>
          <a:solidFill>
            <a:srgbClr val="100C35"/>
          </a:solidFill>
          <a:ln>
            <a:solidFill>
              <a:srgbClr val="100C3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2321"/>
            <a:ext cx="3661053" cy="457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Example Commands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190988"/>
            <a:ext cx="3093720" cy="16916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115991"/>
            <a:ext cx="3244215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Generate a basic 12-character password: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837724" y="4578072"/>
            <a:ext cx="12954952" cy="2794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passwordgen -l 12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837724" y="5090874"/>
            <a:ext cx="6368772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Generate a 16-character password with symbols and no ambiguous characters: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37724" y="5552956"/>
            <a:ext cx="12954952" cy="2794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passwordgen -l 16 -s --no-ambiguous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837724" y="6065758"/>
            <a:ext cx="5550218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Generate 5 passwords, 20 characters long, with a custom symbol set: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837724" y="6527840"/>
            <a:ext cx="12954952" cy="2794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passwordgen -n 5 -l 20 -c "!@#$%^&amp;*"</a:t>
            </a:r>
            <a:endParaRPr lang="en-US" sz="1200" dirty="0"/>
          </a:p>
        </p:txBody>
      </p:sp>
      <p:sp>
        <p:nvSpPr>
          <p:cNvPr id="19" name="Rectangles 18"/>
          <p:cNvSpPr/>
          <p:nvPr/>
        </p:nvSpPr>
        <p:spPr>
          <a:xfrm>
            <a:off x="12344400" y="7790180"/>
            <a:ext cx="2155825" cy="370840"/>
          </a:xfrm>
          <a:prstGeom prst="rect">
            <a:avLst/>
          </a:prstGeom>
          <a:solidFill>
            <a:srgbClr val="100C35"/>
          </a:solidFill>
          <a:ln>
            <a:solidFill>
              <a:srgbClr val="100C3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55859"/>
            <a:ext cx="5725239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How It Works Internally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70605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Builds Character Pool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201591"/>
            <a:ext cx="3851434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A pool of eligible characters is created based on user options.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3516" y="3228737"/>
            <a:ext cx="358140" cy="3581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338626"/>
            <a:ext cx="3851434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Ensures Required Classes and Constraints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186113"/>
            <a:ext cx="3851434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The tool verifies all specified requirements are met, such as including diverse character types.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4388" y="3614499"/>
            <a:ext cx="358140" cy="3581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4870133"/>
            <a:ext cx="3806309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Uses Secure Shuffle Algorithm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365671"/>
            <a:ext cx="3851434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A cryptographically secure shuffling algorithm rearranges the character pool for randomness and to prevent pattern detection.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48625" y="5825371"/>
            <a:ext cx="358140" cy="35814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837724" y="4694158"/>
            <a:ext cx="3851434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Generates Requested Number of Passwords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541645"/>
            <a:ext cx="3851434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Passwords are constructed from the shuffled pool. The process repeats if multiple passwords are requested.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7753" y="5439608"/>
            <a:ext cx="358140" cy="358140"/>
          </a:xfrm>
          <a:prstGeom prst="rect">
            <a:avLst/>
          </a:prstGeom>
        </p:spPr>
      </p:pic>
      <p:sp>
        <p:nvSpPr>
          <p:cNvPr id="19" name="Rectangles 18"/>
          <p:cNvSpPr/>
          <p:nvPr/>
        </p:nvSpPr>
        <p:spPr>
          <a:xfrm>
            <a:off x="12344400" y="7790180"/>
            <a:ext cx="2155825" cy="370840"/>
          </a:xfrm>
          <a:prstGeom prst="rect">
            <a:avLst/>
          </a:prstGeom>
          <a:solidFill>
            <a:srgbClr val="100C35"/>
          </a:solidFill>
          <a:ln>
            <a:solidFill>
              <a:srgbClr val="100C3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24990"/>
            <a:ext cx="3661053" cy="457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Structure</a:t>
            </a:r>
            <a:endParaRPr lang="en-US" sz="2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515910"/>
            <a:ext cx="2788920" cy="60198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324124" y="3292912"/>
            <a:ext cx="7468553" cy="933569"/>
          </a:xfrm>
          <a:prstGeom prst="roundRect">
            <a:avLst>
              <a:gd name="adj" fmla="val 2500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346984" y="3315772"/>
            <a:ext cx="622340" cy="887849"/>
          </a:xfrm>
          <a:prstGeom prst="rect">
            <a:avLst/>
          </a:prstGeom>
          <a:solidFill>
            <a:srgbClr val="2F2B54"/>
          </a:solidFill>
        </p:spPr>
      </p:sp>
      <p:sp>
        <p:nvSpPr>
          <p:cNvPr id="7" name="Text 3"/>
          <p:cNvSpPr/>
          <p:nvPr/>
        </p:nvSpPr>
        <p:spPr>
          <a:xfrm>
            <a:off x="6541413" y="3613785"/>
            <a:ext cx="233362" cy="291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124819" y="3471267"/>
            <a:ext cx="1830467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Root Directory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124819" y="3793331"/>
            <a:ext cx="6489502" cy="248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Main application files, configuration, and documentation.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6324124" y="4381976"/>
            <a:ext cx="7468553" cy="933569"/>
          </a:xfrm>
          <a:prstGeom prst="roundRect">
            <a:avLst>
              <a:gd name="adj" fmla="val 2500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346984" y="4404836"/>
            <a:ext cx="622340" cy="887849"/>
          </a:xfrm>
          <a:prstGeom prst="rect">
            <a:avLst/>
          </a:prstGeom>
          <a:solidFill>
            <a:srgbClr val="2F2B54"/>
          </a:solidFill>
        </p:spPr>
      </p:sp>
      <p:sp>
        <p:nvSpPr>
          <p:cNvPr id="12" name="Text 8"/>
          <p:cNvSpPr/>
          <p:nvPr/>
        </p:nvSpPr>
        <p:spPr>
          <a:xfrm>
            <a:off x="6541413" y="4702850"/>
            <a:ext cx="233362" cy="291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7124819" y="4560332"/>
            <a:ext cx="1830467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Docs/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7124819" y="4882396"/>
            <a:ext cx="6489502" cy="248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Usage instructions, examples, and contributing guidelines.</a:t>
            </a:r>
            <a:endParaRPr lang="en-US" sz="1200" dirty="0"/>
          </a:p>
        </p:txBody>
      </p:sp>
      <p:sp>
        <p:nvSpPr>
          <p:cNvPr id="15" name="Shape 11"/>
          <p:cNvSpPr/>
          <p:nvPr/>
        </p:nvSpPr>
        <p:spPr>
          <a:xfrm>
            <a:off x="6324124" y="5471041"/>
            <a:ext cx="7468553" cy="933569"/>
          </a:xfrm>
          <a:prstGeom prst="roundRect">
            <a:avLst>
              <a:gd name="adj" fmla="val 2500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6346984" y="5493901"/>
            <a:ext cx="622340" cy="887849"/>
          </a:xfrm>
          <a:prstGeom prst="rect">
            <a:avLst/>
          </a:prstGeom>
          <a:solidFill>
            <a:srgbClr val="2F2B54"/>
          </a:solidFill>
        </p:spPr>
      </p:sp>
      <p:sp>
        <p:nvSpPr>
          <p:cNvPr id="17" name="Text 13"/>
          <p:cNvSpPr/>
          <p:nvPr/>
        </p:nvSpPr>
        <p:spPr>
          <a:xfrm>
            <a:off x="6541413" y="5791914"/>
            <a:ext cx="233362" cy="291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1800" dirty="0"/>
          </a:p>
        </p:txBody>
      </p:sp>
      <p:sp>
        <p:nvSpPr>
          <p:cNvPr id="18" name="Text 14"/>
          <p:cNvSpPr/>
          <p:nvPr/>
        </p:nvSpPr>
        <p:spPr>
          <a:xfrm>
            <a:off x="7124819" y="5649397"/>
            <a:ext cx="1830467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Tests/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7124819" y="5971461"/>
            <a:ext cx="6489502" cy="248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Unit and integration tests for code quality and functionality.</a:t>
            </a:r>
            <a:endParaRPr lang="en-US" sz="1200" dirty="0"/>
          </a:p>
        </p:txBody>
      </p:sp>
      <p:sp>
        <p:nvSpPr>
          <p:cNvPr id="20" name="Rectangles 19"/>
          <p:cNvSpPr/>
          <p:nvPr/>
        </p:nvSpPr>
        <p:spPr>
          <a:xfrm>
            <a:off x="12344400" y="7790180"/>
            <a:ext cx="2155825" cy="370840"/>
          </a:xfrm>
          <a:prstGeom prst="rect">
            <a:avLst/>
          </a:prstGeom>
          <a:solidFill>
            <a:srgbClr val="100C35"/>
          </a:solidFill>
          <a:ln>
            <a:solidFill>
              <a:srgbClr val="100C3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4571</Words>
  <Application>WPS Presentation</Application>
  <PresentationFormat>On-screen Show (16:9)</PresentationFormat>
  <Paragraphs>186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1" baseType="lpstr">
      <vt:lpstr>Arial</vt:lpstr>
      <vt:lpstr>SimSun</vt:lpstr>
      <vt:lpstr>Wingdings</vt:lpstr>
      <vt:lpstr>Kanit</vt:lpstr>
      <vt:lpstr>Kanit</vt:lpstr>
      <vt:lpstr>Kanit</vt:lpstr>
      <vt:lpstr>Martel Sans Light</vt:lpstr>
      <vt:lpstr>Martel Sans Light</vt:lpstr>
      <vt:lpstr>Martel Sans Light</vt:lpstr>
      <vt:lpstr>Consolas</vt:lpstr>
      <vt:lpstr>Consolas</vt:lpstr>
      <vt:lpstr>Consolas</vt:lpstr>
      <vt:lpstr>Kanit Light</vt:lpstr>
      <vt:lpstr>Segoe Print</vt:lpstr>
      <vt:lpstr>Kanit Light</vt:lpstr>
      <vt:lpstr>Kanit Light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Liza</cp:lastModifiedBy>
  <cp:revision>2</cp:revision>
  <dcterms:created xsi:type="dcterms:W3CDTF">2025-12-11T05:47:00Z</dcterms:created>
  <dcterms:modified xsi:type="dcterms:W3CDTF">2025-12-11T05:49:58Z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B78C7939AC794B2B98957E0532FE9028_12</vt:lpwstr>
  </property>
  <property fmtid="{D5CDD505-2E9C-101B-9397-08002B2CF9AE}" pid="3" name="KSOProductBuildVer">
    <vt:lpwstr>1033-12.2.0.23155</vt:lpwstr>
  </property>
</Properties>
</file>